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3"/>
    <p:sldMasterId id="2147483660" r:id="rId4"/>
    <p:sldMasterId id="2147483666" r:id="rId5"/>
  </p:sldMasterIdLst>
  <p:notesMasterIdLst>
    <p:notesMasterId r:id="rId15"/>
  </p:notesMasterIdLst>
  <p:sldIdLst>
    <p:sldId id="257" r:id="rId6"/>
    <p:sldId id="258" r:id="rId7"/>
    <p:sldId id="280" r:id="rId8"/>
    <p:sldId id="269" r:id="rId9"/>
    <p:sldId id="275" r:id="rId10"/>
    <p:sldId id="276" r:id="rId11"/>
    <p:sldId id="277" r:id="rId12"/>
    <p:sldId id="278" r:id="rId13"/>
    <p:sldId id="279" r:id="rId14"/>
  </p:sldIdLst>
  <p:sldSz cx="12192000" cy="6858000"/>
  <p:notesSz cx="6858000" cy="9144000"/>
  <p:embeddedFontLst>
    <p:embeddedFont>
      <p:font typeface="SamsungOne 800C" panose="020B0906030303020204" charset="0"/>
      <p:bold r:id="rId19"/>
    </p:embeddedFont>
    <p:embeddedFont>
      <p:font typeface="SamsungOne 450C" panose="020B0506030303020204" charset="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altLang="en-US" dirty="0">
                <a:sym typeface="+mn-ea"/>
              </a:rPr>
              <a:t>Изучение русского языка как иностранного</a:t>
            </a:r>
            <a:endParaRPr lang="ru-RU" altLang="en-US" b="1" dirty="0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altLang="en-US" dirty="0"/>
              <a:t>Есаулова Анна Михайловна</a:t>
            </a:r>
            <a:endParaRPr lang="ru-RU" alt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2780030" y="5239385"/>
            <a:ext cx="6881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dirty="0">
                <a:sym typeface="+mn-ea"/>
              </a:rPr>
              <a:t>Центр цифрового образования детей  </a:t>
            </a:r>
            <a:r>
              <a:rPr lang="en-US" dirty="0">
                <a:sym typeface="+mn-ea"/>
              </a:rPr>
              <a:t>“IT-</a:t>
            </a:r>
            <a:r>
              <a:rPr lang="ru-RU" altLang="en-US" dirty="0">
                <a:sym typeface="+mn-ea"/>
              </a:rPr>
              <a:t>Куб</a:t>
            </a:r>
            <a:r>
              <a:rPr lang="en-US" altLang="ru-RU" dirty="0">
                <a:sym typeface="+mn-ea"/>
              </a:rPr>
              <a:t>” </a:t>
            </a:r>
            <a:r>
              <a:rPr lang="ru-RU" altLang="ru-RU" dirty="0">
                <a:sym typeface="+mn-ea"/>
              </a:rPr>
              <a:t>г. Красноярск 2024г.</a:t>
            </a:r>
            <a:endParaRPr lang="ru-RU" altLang="ru-RU" dirty="0"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12495" y="192405"/>
            <a:ext cx="9257907" cy="690677"/>
          </a:xfrm>
        </p:spPr>
        <p:txBody>
          <a:bodyPr/>
          <a:lstStyle/>
          <a:p>
            <a:r>
              <a:rPr lang="ru-RU" dirty="0"/>
              <a:t>Введение</a:t>
            </a:r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09.05.2024</a:t>
            </a:r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1029970" y="969645"/>
            <a:ext cx="81883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Цель</a:t>
            </a:r>
            <a:r>
              <a:rPr lang="en-US" altLang="ru-RU" sz="2400"/>
              <a:t>:</a:t>
            </a:r>
            <a:endParaRPr lang="en-US" altLang="ru-RU" sz="2400"/>
          </a:p>
          <a:p>
            <a:endParaRPr lang="en-US" altLang="ru-RU" sz="2400"/>
          </a:p>
          <a:p>
            <a:r>
              <a:rPr lang="ru-RU" altLang="ru-RU" sz="2400"/>
              <a:t>Необходимо разработать приложение для желающих изучать русский язык как иностранный</a:t>
            </a:r>
            <a:r>
              <a:rPr lang="en-US" altLang="ru-RU" sz="2400"/>
              <a:t> </a:t>
            </a:r>
            <a:r>
              <a:rPr lang="ru-RU" altLang="en-US" sz="2400"/>
              <a:t>с уровнем </a:t>
            </a:r>
            <a:r>
              <a:rPr lang="en-US" altLang="ru-RU" sz="2400"/>
              <a:t>A</a:t>
            </a:r>
            <a:r>
              <a:rPr lang="ru-RU" altLang="en-US" sz="2400"/>
              <a:t>2-</a:t>
            </a:r>
            <a:r>
              <a:rPr lang="en-US" altLang="en-US" sz="2400"/>
              <a:t>B1</a:t>
            </a:r>
            <a:r>
              <a:rPr lang="ru-RU" altLang="ru-RU" sz="2400"/>
              <a:t>.</a:t>
            </a:r>
            <a:endParaRPr lang="ru-RU" altLang="ru-RU" sz="24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029970" y="2941320"/>
            <a:ext cx="78740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Задачи</a:t>
            </a:r>
            <a:r>
              <a:rPr lang="en-US" altLang="en-US" sz="2400"/>
              <a:t>: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ru-RU" sz="2400">
                <a:sym typeface="+mn-ea"/>
              </a:rPr>
              <a:t>- </a:t>
            </a:r>
            <a:r>
              <a:rPr lang="ru-RU" altLang="ru-RU" sz="2400">
                <a:sym typeface="+mn-ea"/>
              </a:rPr>
              <a:t>Необходимо создать базу состоящую из грамматических материалов</a:t>
            </a:r>
            <a:endParaRPr lang="ru-RU" altLang="ru-RU" sz="2400">
              <a:sym typeface="+mn-ea"/>
            </a:endParaRPr>
          </a:p>
          <a:p>
            <a:r>
              <a:rPr lang="en-US" altLang="ru-RU" sz="2400">
                <a:sym typeface="+mn-ea"/>
              </a:rPr>
              <a:t>- C</a:t>
            </a:r>
            <a:r>
              <a:rPr lang="ru-RU" altLang="ru-RU" sz="2400">
                <a:sym typeface="+mn-ea"/>
              </a:rPr>
              <a:t>оставить тесты, которые помогут закрепить материал на практике. </a:t>
            </a:r>
            <a:endParaRPr lang="ru-RU" altLang="ru-RU" sz="2400">
              <a:sym typeface="+mn-ea"/>
            </a:endParaRPr>
          </a:p>
          <a:p>
            <a:r>
              <a:rPr lang="en-US" altLang="ru-RU" sz="2400">
                <a:sym typeface="+mn-ea"/>
              </a:rPr>
              <a:t>- </a:t>
            </a:r>
            <a:r>
              <a:rPr lang="ru-RU" altLang="ru-RU" sz="2400">
                <a:sym typeface="+mn-ea"/>
              </a:rPr>
              <a:t>Реализовать возможность составления онлайн-словаря. Для лучшего запоминания тех слово, с которыми были трудности.</a:t>
            </a:r>
            <a:endParaRPr lang="en-US" altLang="en-US" sz="2400"/>
          </a:p>
          <a:p>
            <a:endParaRPr lang="en-US" altLang="en-US" sz="2400"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09905"/>
            <a:ext cx="9257907" cy="690677"/>
          </a:xfrm>
        </p:spPr>
        <p:txBody>
          <a:bodyPr/>
          <a:p>
            <a:r>
              <a:rPr lang="ru-RU" altLang="en-US"/>
              <a:t>Целевая аудитория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ru-RU"/>
              <a:t>09.05.2024</a:t>
            </a:r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73760" y="1490980"/>
            <a:ext cx="60960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en-US" sz="2400"/>
          </a:p>
          <a:p>
            <a:r>
              <a:rPr lang="ru-RU" altLang="en-US" sz="2400">
                <a:sym typeface="+mn-ea"/>
              </a:rPr>
              <a:t>Лица, желающие изучать русский язык как инстранный, любого возраста и национальности, имеющие уровень владения русским языком А2-</a:t>
            </a:r>
            <a:r>
              <a:rPr lang="en-US" altLang="en-US" sz="2400">
                <a:sym typeface="+mn-ea"/>
              </a:rPr>
              <a:t>B1.</a:t>
            </a:r>
            <a:endParaRPr lang="en-US" altLang="en-US" sz="2400"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755140" y="154305"/>
            <a:ext cx="6096000" cy="485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80000"/>
              </a:lnSpc>
              <a:buClrTx/>
              <a:buSzTx/>
              <a:buFontTx/>
            </a:pPr>
            <a:r>
              <a:rPr lang="ru-RU" altLang="ru-RU" sz="3200" dirty="0">
                <a:latin typeface="+mj-lt"/>
                <a:ea typeface="+mj-ea"/>
                <a:cs typeface="+mj-cs"/>
                <a:sym typeface="+mn-ea"/>
              </a:rPr>
              <a:t>Основные фунции</a:t>
            </a:r>
            <a:endParaRPr lang="ru-RU" altLang="ru-RU" sz="3200" dirty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36220" y="3368675"/>
            <a:ext cx="7366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3. Словарь. Это тот раздел, в котором есть возможность записывать неизвестные слова для лучшего запоминания с возможностью удаления.</a:t>
            </a:r>
            <a:endParaRPr lang="ru-RU" altLang="en-US" sz="24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236220" y="2081530"/>
            <a:ext cx="9212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2. Тесты. Это тот раздел, в котором представлена возможность применить полученные раннее знания на практике с автоматической проверкой ответов. </a:t>
            </a:r>
            <a:endParaRPr lang="ru-RU" altLang="en-US" sz="2400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236220" y="882650"/>
            <a:ext cx="8467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1. Электронный учебник. Это тот раздел, в котором хранится вся необходимая информация, представленная в виде </a:t>
            </a:r>
            <a:r>
              <a:rPr lang="en-US" altLang="en-US" sz="2400"/>
              <a:t>pdf </a:t>
            </a:r>
            <a:r>
              <a:rPr lang="ru-RU" altLang="en-US" sz="2400"/>
              <a:t>файлов. </a:t>
            </a:r>
            <a:endParaRPr lang="ru-RU" altLang="en-US" sz="2400"/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1633855" y="124460"/>
            <a:ext cx="6096000" cy="485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80000"/>
              </a:lnSpc>
              <a:buClrTx/>
              <a:buSzTx/>
              <a:buFontTx/>
            </a:pPr>
            <a:r>
              <a:rPr lang="ru-RU" altLang="ru-RU" sz="3200" dirty="0">
                <a:latin typeface="+mj-lt"/>
                <a:ea typeface="+mj-ea"/>
                <a:cs typeface="+mj-cs"/>
                <a:sym typeface="+mn-ea"/>
              </a:rPr>
              <a:t>Стэк технологий</a:t>
            </a:r>
            <a:endParaRPr lang="ru-RU" altLang="ru-RU" sz="3200" dirty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793750" y="739140"/>
            <a:ext cx="5053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1. Использование необходимой библиотеки для возможности открытия </a:t>
            </a:r>
            <a:r>
              <a:rPr lang="en-US" altLang="ru-RU" sz="2400"/>
              <a:t>PDF </a:t>
            </a:r>
            <a:r>
              <a:rPr lang="ru-RU" altLang="ru-RU" sz="2400"/>
              <a:t>файлов.</a:t>
            </a:r>
            <a:endParaRPr lang="ru-RU" altLang="ru-RU" sz="240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93750" y="2078990"/>
            <a:ext cx="83502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2.  Приложение использует SharedPreferences для хранения и извлечения данных из постоянной памяти устройства.</a:t>
            </a:r>
            <a:endParaRPr lang="ru-RU" altLang="en-US" sz="24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793750" y="2949575"/>
            <a:ext cx="77755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3. </a:t>
            </a:r>
            <a:r>
              <a:rPr lang="en-US" altLang="en-US" sz="2400"/>
              <a:t>XML-</a:t>
            </a:r>
            <a:r>
              <a:rPr lang="ru-RU" altLang="en-US" sz="2400"/>
              <a:t>разметка для определения пользовательского интерфейса. </a:t>
            </a:r>
            <a:endParaRPr lang="ru-RU" altLang="en-US" sz="2400"/>
          </a:p>
          <a:p>
            <a:r>
              <a:rPr lang="ru-RU" altLang="en-US" sz="2400"/>
              <a:t>Основными элементамми являются</a:t>
            </a:r>
            <a:r>
              <a:rPr lang="en-US" altLang="ru-RU" sz="2400"/>
              <a:t>:</a:t>
            </a:r>
            <a:endParaRPr lang="en-US" altLang="ru-RU" sz="2400"/>
          </a:p>
          <a:p>
            <a:r>
              <a:rPr lang="en-US" altLang="ru-RU" sz="2400"/>
              <a:t>-PDFview</a:t>
            </a:r>
            <a:r>
              <a:rPr lang="ru-RU" altLang="en-US" sz="2400"/>
              <a:t>    </a:t>
            </a:r>
            <a:r>
              <a:rPr lang="en-US" altLang="ru-RU" sz="2400"/>
              <a:t>-listView</a:t>
            </a:r>
            <a:r>
              <a:rPr lang="ru-RU" altLang="en-US" sz="2400"/>
              <a:t>   </a:t>
            </a:r>
            <a:r>
              <a:rPr lang="en-US" altLang="ru-RU" sz="2400"/>
              <a:t>-Button</a:t>
            </a:r>
            <a:endParaRPr lang="en-US" altLang="ru-RU" sz="2400"/>
          </a:p>
          <a:p>
            <a:endParaRPr lang="en-US" altLang="ru-RU" sz="2400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diagram-60113466713568560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8625" y="687070"/>
            <a:ext cx="8124190" cy="6109970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640840" y="106045"/>
            <a:ext cx="6096000" cy="485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80000"/>
              </a:lnSpc>
              <a:buClrTx/>
              <a:buSzTx/>
              <a:buFontTx/>
            </a:pPr>
            <a:r>
              <a:rPr lang="ru-RU" altLang="ru-RU" sz="3200" dirty="0">
                <a:latin typeface="+mj-lt"/>
                <a:ea typeface="+mj-ea"/>
                <a:cs typeface="+mj-cs"/>
                <a:sym typeface="+mn-ea"/>
              </a:rPr>
              <a:t>Архитектура приложения</a:t>
            </a:r>
            <a:endParaRPr lang="ru-RU" altLang="ru-RU" sz="3200" dirty="0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538480" y="695960"/>
            <a:ext cx="7024370" cy="485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80000"/>
              </a:lnSpc>
              <a:buClrTx/>
              <a:buSzTx/>
              <a:buFontTx/>
            </a:pPr>
            <a:r>
              <a:rPr lang="ru-RU" altLang="ru-RU" sz="3200" dirty="0">
                <a:latin typeface="+mj-lt"/>
                <a:ea typeface="+mj-ea"/>
                <a:cs typeface="+mj-cs"/>
                <a:sym typeface="+mn-ea"/>
              </a:rPr>
              <a:t>Демонстрация работы приложения</a:t>
            </a:r>
            <a:endParaRPr lang="ru-RU" altLang="ru-RU" sz="3200" dirty="0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демонстрация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55305" y="0"/>
            <a:ext cx="309626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1793875" y="182245"/>
            <a:ext cx="6096000" cy="485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80000"/>
              </a:lnSpc>
              <a:buClrTx/>
              <a:buSzTx/>
              <a:buFontTx/>
            </a:pPr>
            <a:r>
              <a:rPr lang="ru-RU" altLang="ru-RU" sz="3200" dirty="0">
                <a:latin typeface="+mj-lt"/>
                <a:ea typeface="+mj-ea"/>
                <a:cs typeface="+mj-cs"/>
                <a:sym typeface="+mn-ea"/>
              </a:rPr>
              <a:t>Перспектива</a:t>
            </a:r>
            <a:endParaRPr lang="ru-RU" altLang="ru-RU" sz="3200" dirty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989330" y="1102360"/>
            <a:ext cx="7985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1. Расширение базы знаний. Добавление новых граммтических материалов, а также тестов по следующим темам.</a:t>
            </a:r>
            <a:endParaRPr lang="ru-RU" altLang="en-US" sz="24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989330" y="2421255"/>
            <a:ext cx="83458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2. Создание личного кабинета. В нём может хранится информация по следующим параметрам</a:t>
            </a:r>
            <a:r>
              <a:rPr lang="en-US" altLang="en-US" sz="2400"/>
              <a:t>:</a:t>
            </a:r>
            <a:endParaRPr lang="en-US" altLang="en-US" sz="2400"/>
          </a:p>
          <a:p>
            <a:r>
              <a:rPr lang="en-US" altLang="en-US" sz="2400"/>
              <a:t>- </a:t>
            </a:r>
            <a:r>
              <a:rPr lang="ru-RU" altLang="en-US" sz="2400"/>
              <a:t>результат пройденных тестов</a:t>
            </a:r>
            <a:endParaRPr lang="ru-RU" altLang="en-US" sz="2400"/>
          </a:p>
          <a:p>
            <a:r>
              <a:rPr lang="ru-RU" altLang="en-US" sz="2400"/>
              <a:t>- остлеживание просмотра </a:t>
            </a:r>
            <a:r>
              <a:rPr lang="en-US" altLang="en-US" sz="2400"/>
              <a:t>pdf </a:t>
            </a:r>
            <a:r>
              <a:rPr lang="ru-RU" altLang="en-US" sz="2400"/>
              <a:t>файлов</a:t>
            </a:r>
            <a:endParaRPr lang="ru-RU" altLang="en-US" sz="2400"/>
          </a:p>
          <a:p>
            <a:r>
              <a:rPr lang="ru-RU" altLang="en-US" sz="2400"/>
              <a:t>- чат для общения с другими пользователями приложения</a:t>
            </a:r>
            <a:endParaRPr lang="ru-RU" altLang="en-US" sz="2400"/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1802765" y="160020"/>
            <a:ext cx="6096000" cy="485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80000"/>
              </a:lnSpc>
              <a:buClrTx/>
              <a:buSzTx/>
              <a:buFontTx/>
            </a:pPr>
            <a:r>
              <a:rPr lang="ru-RU" altLang="ru-RU" sz="3200" dirty="0">
                <a:latin typeface="+mj-lt"/>
                <a:ea typeface="+mj-ea"/>
                <a:cs typeface="+mj-cs"/>
                <a:sym typeface="+mn-ea"/>
              </a:rPr>
              <a:t>Контакты</a:t>
            </a:r>
            <a:endParaRPr lang="ru-RU" altLang="ru-RU" sz="3200" dirty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58520" y="1057275"/>
            <a:ext cx="9030335" cy="3438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3200"/>
              <a:t>Discocrd:  annaesaulova</a:t>
            </a:r>
            <a:endParaRPr lang="en-US" altLang="en-US" sz="3200"/>
          </a:p>
          <a:p>
            <a:endParaRPr lang="en-US" altLang="en-US" sz="3200"/>
          </a:p>
          <a:p>
            <a:r>
              <a:rPr lang="en-US" altLang="en-US" sz="3200"/>
              <a:t>Telegram:  aanuttkaaa</a:t>
            </a:r>
            <a:endParaRPr lang="en-US" altLang="en-US" sz="3200"/>
          </a:p>
          <a:p>
            <a:endParaRPr lang="en-US" altLang="en-US" sz="3200"/>
          </a:p>
          <a:p>
            <a:r>
              <a:rPr lang="ru-RU" altLang="en-US" sz="3200"/>
              <a:t>Почта</a:t>
            </a:r>
            <a:r>
              <a:rPr lang="en-US" altLang="en-US" sz="3200"/>
              <a:t>:  annaesaulova777@gmail.com</a:t>
            </a:r>
            <a:endParaRPr lang="en-US" altLang="en-US" sz="3200"/>
          </a:p>
          <a:p>
            <a:r>
              <a:rPr lang="en-US" altLang="en-US" sz="3200"/>
              <a:t> </a:t>
            </a:r>
            <a:endParaRPr lang="en-US" altLang="en-US" sz="3200"/>
          </a:p>
        </p:txBody>
      </p:sp>
    </p:spTree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1861</Words>
  <Application>WPS Presentation</Application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Microsoft YaHei</vt:lpstr>
      <vt:lpstr>Arial Unicode MS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Есаулова Анна Михайловна</vt:lpstr>
      <vt:lpstr>Введение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79535</cp:lastModifiedBy>
  <cp:revision>35</cp:revision>
  <dcterms:created xsi:type="dcterms:W3CDTF">2020-05-25T08:37:00Z</dcterms:created>
  <dcterms:modified xsi:type="dcterms:W3CDTF">2024-05-09T15:15:48Z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ICV">
    <vt:lpwstr>A173D6F69C3D4D79B0367F91C493B8CD_13</vt:lpwstr>
  </property>
  <property fmtid="{D5CDD505-2E9C-101B-9397-08002B2CF9AE}" pid="5" name="KSOProductBuildVer">
    <vt:lpwstr>1049-12.2.0.16731</vt:lpwstr>
  </property>
</Properties>
</file>